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</p:sldMasterIdLst>
  <p:notesMasterIdLst>
    <p:notesMasterId r:id="rId15"/>
  </p:notesMasterIdLst>
  <p:handoutMasterIdLst>
    <p:handoutMasterId r:id="rId16"/>
  </p:handoutMasterIdLst>
  <p:sldIdLst>
    <p:sldId id="257" r:id="rId2"/>
    <p:sldId id="268" r:id="rId3"/>
    <p:sldId id="269" r:id="rId4"/>
    <p:sldId id="258" r:id="rId5"/>
    <p:sldId id="263" r:id="rId6"/>
    <p:sldId id="264" r:id="rId7"/>
    <p:sldId id="259" r:id="rId8"/>
    <p:sldId id="261" r:id="rId9"/>
    <p:sldId id="265" r:id="rId10"/>
    <p:sldId id="266" r:id="rId11"/>
    <p:sldId id="260" r:id="rId12"/>
    <p:sldId id="262" r:id="rId13"/>
    <p:sldId id="267" r:id="rId14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brt Franz" initials="KF" lastIdx="2" clrIdx="0">
    <p:extLst>
      <p:ext uri="{19B8F6BF-5375-455C-9EA6-DF929625EA0E}">
        <p15:presenceInfo xmlns:p15="http://schemas.microsoft.com/office/powerpoint/2012/main" userId="Kabrt Fran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ABE"/>
    <a:srgbClr val="CB1231"/>
    <a:srgbClr val="CCA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70465" autoAdjust="0"/>
  </p:normalViewPr>
  <p:slideViewPr>
    <p:cSldViewPr>
      <p:cViewPr varScale="1">
        <p:scale>
          <a:sx n="77" d="100"/>
          <a:sy n="77" d="100"/>
        </p:scale>
        <p:origin x="1716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-3714" y="-11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B0831-B790-4B41-8A2D-C429849AF655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35936-5397-4B96-83F7-0688F2C670F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420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BDF86-01B8-4C96-8F77-5D5E79831120}" type="datetimeFigureOut">
              <a:rPr lang="de-DE" smtClean="0"/>
              <a:t>15.05.2024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0D65D-B083-43DE-84C3-24A48A0A790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0616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C0D65D-B083-43DE-84C3-24A48A0A790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819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https://strahlenschutzverband.at/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0D65D-B083-43DE-84C3-24A48A0A790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697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11424" y="1556030"/>
            <a:ext cx="10369152" cy="25930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0">
                <a:solidFill>
                  <a:srgbClr val="3D7ABE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0432" y="5229200"/>
            <a:ext cx="4958610" cy="627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buNone/>
              <a:defRPr lang="de-AT" sz="2200" b="0" i="0" dirty="0" smtClean="0">
                <a:solidFill>
                  <a:srgbClr val="3D7ABE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charset="0"/>
              </a:defRPr>
            </a:lvl1pPr>
          </a:lstStyle>
          <a:p>
            <a:pPr marL="0" lvl="0" indent="0"/>
            <a:r>
              <a:rPr lang="de-AT" dirty="0"/>
              <a:t>Titel Vorname Nachname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33470" y="5877272"/>
            <a:ext cx="8642850" cy="700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lnSpc>
                <a:spcPct val="100000"/>
              </a:lnSpc>
              <a:spcBef>
                <a:spcPts val="0"/>
              </a:spcBef>
              <a:buNone/>
              <a:defRPr lang="de-AT" sz="2000" b="1" i="0" kern="1200" dirty="0">
                <a:solidFill>
                  <a:srgbClr val="CB123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charset="0"/>
              </a:defRPr>
            </a:lvl1pPr>
          </a:lstStyle>
          <a:p>
            <a:pPr marL="0" lvl="0" indent="0"/>
            <a:r>
              <a:rPr lang="de-DE" dirty="0"/>
              <a:t>ÖSTERREICHISCHER VERBAND FÜR STRAHLENSCHUTZ</a:t>
            </a:r>
          </a:p>
          <a:p>
            <a:pPr marL="0" lvl="0" indent="0"/>
            <a:r>
              <a:rPr lang="de-DE" dirty="0"/>
              <a:t>Mitgliedsgesellschaft der International Radiation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Association</a:t>
            </a:r>
            <a:endParaRPr lang="de-AT" dirty="0"/>
          </a:p>
        </p:txBody>
      </p:sp>
      <p:pic>
        <p:nvPicPr>
          <p:cNvPr id="11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58" y="341481"/>
            <a:ext cx="841941" cy="9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40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-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911424" y="1556030"/>
            <a:ext cx="10369152" cy="2593059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400" b="0">
                <a:solidFill>
                  <a:srgbClr val="3D7ABE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panose="020B0502040204020203" pitchFamily="34" charset="0"/>
              </a:defRPr>
            </a:lvl1pPr>
          </a:lstStyle>
          <a:p>
            <a:r>
              <a:rPr lang="de-DE" dirty="0"/>
              <a:t>Titel</a:t>
            </a:r>
          </a:p>
        </p:txBody>
      </p:sp>
      <p:sp>
        <p:nvSpPr>
          <p:cNvPr id="7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310432" y="5229200"/>
            <a:ext cx="4958610" cy="627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buNone/>
              <a:defRPr lang="de-AT" sz="2200" b="0" i="0" dirty="0" smtClean="0">
                <a:solidFill>
                  <a:srgbClr val="3D7ABE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charset="0"/>
              </a:defRPr>
            </a:lvl1pPr>
          </a:lstStyle>
          <a:p>
            <a:pPr marL="0" lvl="0" indent="0"/>
            <a:r>
              <a:rPr lang="de-AT" dirty="0"/>
              <a:t>Titel Vorname Nachname</a:t>
            </a:r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33470" y="5877272"/>
            <a:ext cx="8642850" cy="7002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>
              <a:lnSpc>
                <a:spcPct val="100000"/>
              </a:lnSpc>
              <a:buNone/>
              <a:defRPr lang="de-AT" sz="2000" b="1" i="0" dirty="0" smtClean="0">
                <a:solidFill>
                  <a:srgbClr val="CB1231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charset="0"/>
              </a:defRPr>
            </a:lvl1pPr>
          </a:lstStyle>
          <a:p>
            <a:pPr marL="0" lvl="0" indent="0"/>
            <a:r>
              <a:rPr lang="de-DE" dirty="0"/>
              <a:t>AUSTRIAN ASSOCIATION FOR RADIATION PROTECTION                                Member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International Radiation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Association</a:t>
            </a:r>
            <a:r>
              <a:rPr lang="de-DE" dirty="0"/>
              <a:t> </a:t>
            </a:r>
            <a:endParaRPr lang="de-AT" dirty="0"/>
          </a:p>
        </p:txBody>
      </p:sp>
      <p:pic>
        <p:nvPicPr>
          <p:cNvPr id="11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58" y="341481"/>
            <a:ext cx="841941" cy="9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90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 descr="Senkrechter goldener Balken" title="Zierelement"/>
          <p:cNvSpPr/>
          <p:nvPr/>
        </p:nvSpPr>
        <p:spPr>
          <a:xfrm rot="16200000">
            <a:off x="-3333449" y="3333453"/>
            <a:ext cx="6858001" cy="191101"/>
          </a:xfrm>
          <a:prstGeom prst="rect">
            <a:avLst/>
          </a:prstGeom>
          <a:solidFill>
            <a:srgbClr val="3D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4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346657"/>
            <a:ext cx="9632462" cy="471501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solidFill>
                  <a:srgbClr val="3D7ABE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panose="020B0502040204020203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Überschrift</a:t>
            </a:r>
            <a:endParaRPr lang="de-DE" dirty="0"/>
          </a:p>
        </p:txBody>
      </p:sp>
      <p:sp>
        <p:nvSpPr>
          <p:cNvPr id="15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891257"/>
            <a:ext cx="9632462" cy="350413"/>
          </a:xfrm>
          <a:prstGeom prst="rect">
            <a:avLst/>
          </a:prstGeo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B123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2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58" y="341481"/>
            <a:ext cx="841941" cy="900189"/>
          </a:xfrm>
          <a:prstGeom prst="rect">
            <a:avLst/>
          </a:prstGeom>
        </p:spPr>
      </p:pic>
      <p:sp>
        <p:nvSpPr>
          <p:cNvPr id="13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476290"/>
            <a:ext cx="10972799" cy="5121062"/>
          </a:xfrm>
          <a:prstGeom prst="rect">
            <a:avLst/>
          </a:prstGeom>
        </p:spPr>
        <p:txBody>
          <a:bodyPr/>
          <a:lstStyle>
            <a:lvl1pPr marL="358750" indent="-358750">
              <a:buClr>
                <a:srgbClr val="3D7ABE"/>
              </a:buClr>
              <a:buFont typeface="Arial" panose="020B0604020202020204" pitchFamily="34" charset="0"/>
              <a:buChar char="•"/>
              <a:defRPr>
                <a:latin typeface="Trebuchet MS" panose="020B0603020202020204" pitchFamily="34" charset="0"/>
              </a:defRPr>
            </a:lvl1pPr>
            <a:lvl2pPr marL="625427" indent="-265093">
              <a:buClr>
                <a:srgbClr val="3D7ABE"/>
              </a:buClr>
              <a:buFont typeface="Symbol" panose="05050102010706020507" pitchFamily="18" charset="2"/>
              <a:buChar char="-"/>
              <a:defRPr>
                <a:latin typeface="Trebuchet MS" panose="020B0603020202020204" pitchFamily="34" charset="0"/>
              </a:defRPr>
            </a:lvl2pPr>
            <a:lvl3pPr marL="360334" indent="0">
              <a:buClr>
                <a:srgbClr val="CB1231"/>
              </a:buClr>
              <a:buNone/>
              <a:defRPr/>
            </a:lvl3pPr>
            <a:lvl5pPr>
              <a:defRPr/>
            </a:lvl5pPr>
            <a:lvl7pPr>
              <a:defRPr/>
            </a:lvl7pPr>
          </a:lstStyle>
          <a:p>
            <a:pPr lvl="0"/>
            <a:r>
              <a:rPr lang="de-DE" dirty="0"/>
              <a:t>Ebene</a:t>
            </a:r>
          </a:p>
          <a:p>
            <a:pPr lvl="1"/>
            <a:r>
              <a:rPr lang="de-DE" dirty="0"/>
              <a:t>Ebene</a:t>
            </a:r>
          </a:p>
        </p:txBody>
      </p:sp>
    </p:spTree>
    <p:extLst>
      <p:ext uri="{BB962C8B-B14F-4D97-AF65-F5344CB8AC3E}">
        <p14:creationId xmlns:p14="http://schemas.microsoft.com/office/powerpoint/2010/main" val="9729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folie mit Überschrif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 rot="16200000">
            <a:off x="-3333449" y="3333453"/>
            <a:ext cx="6858001" cy="191101"/>
          </a:xfrm>
          <a:prstGeom prst="rect">
            <a:avLst/>
          </a:prstGeom>
          <a:solidFill>
            <a:srgbClr val="D49D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1" name="Rechteck 10" descr="Senkrechter goldener Balken" title="Zierelement"/>
          <p:cNvSpPr/>
          <p:nvPr/>
        </p:nvSpPr>
        <p:spPr>
          <a:xfrm rot="16200000">
            <a:off x="-3333449" y="3333453"/>
            <a:ext cx="6858001" cy="191101"/>
          </a:xfrm>
          <a:prstGeom prst="rect">
            <a:avLst/>
          </a:prstGeom>
          <a:solidFill>
            <a:srgbClr val="3D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346657"/>
            <a:ext cx="9632462" cy="471501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solidFill>
                  <a:srgbClr val="3D7ABE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panose="020B0502040204020203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Überschrift</a:t>
            </a:r>
            <a:endParaRPr lang="de-DE" dirty="0"/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891257"/>
            <a:ext cx="9632462" cy="350413"/>
          </a:xfrm>
          <a:prstGeom prst="rect">
            <a:avLst/>
          </a:prstGeo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B123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pic>
        <p:nvPicPr>
          <p:cNvPr id="10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58" y="341481"/>
            <a:ext cx="841941" cy="9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258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genüber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346657"/>
            <a:ext cx="9632462" cy="471501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marL="0" indent="0" algn="l">
              <a:spcBef>
                <a:spcPct val="20000"/>
              </a:spcBef>
              <a:buFont typeface="Arial" panose="020B0604020202020204" pitchFamily="34" charset="0"/>
              <a:defRPr lang="de-DE" sz="3200" dirty="0">
                <a:solidFill>
                  <a:srgbClr val="3D7ABE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panose="020B0502040204020203" pitchFamily="34" charset="0"/>
              </a:defRPr>
            </a:lvl1pPr>
          </a:lstStyle>
          <a:p>
            <a:pPr marL="0" lvl="0" indent="0" algn="l">
              <a:spcBef>
                <a:spcPct val="20000"/>
              </a:spcBef>
              <a:buFont typeface="Arial" panose="020B0604020202020204" pitchFamily="34" charset="0"/>
            </a:pPr>
            <a:r>
              <a:rPr lang="de-AT" dirty="0"/>
              <a:t>Überschrift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891257"/>
            <a:ext cx="9632462" cy="350413"/>
          </a:xfrm>
          <a:prstGeom prst="rect">
            <a:avLst/>
          </a:prstGeom>
        </p:spPr>
        <p:txBody>
          <a:bodyPr tIns="36000"/>
          <a:lstStyle>
            <a:lvl1pPr marL="0" indent="0">
              <a:lnSpc>
                <a:spcPts val="2500"/>
              </a:lnSpc>
              <a:buNone/>
              <a:defRPr b="1">
                <a:solidFill>
                  <a:srgbClr val="CB1231"/>
                </a:solidFill>
                <a:latin typeface="Trebuchet MS" panose="020B0603020202020204" pitchFamily="34" charset="0"/>
              </a:defRPr>
            </a:lvl1pPr>
          </a:lstStyle>
          <a:p>
            <a:pPr lvl="0"/>
            <a:r>
              <a:rPr lang="de-DE" dirty="0"/>
              <a:t>Unterüberschrift</a:t>
            </a:r>
          </a:p>
        </p:txBody>
      </p:sp>
      <p:sp>
        <p:nvSpPr>
          <p:cNvPr id="13" name="Rechteck 12" descr="Senkrechter goldener Balken" title="Zierelement"/>
          <p:cNvSpPr/>
          <p:nvPr userDrawn="1"/>
        </p:nvSpPr>
        <p:spPr>
          <a:xfrm rot="16200000">
            <a:off x="-3333449" y="3333453"/>
            <a:ext cx="6858001" cy="191101"/>
          </a:xfrm>
          <a:prstGeom prst="rect">
            <a:avLst/>
          </a:prstGeom>
          <a:solidFill>
            <a:srgbClr val="3D7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5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0" y="1476290"/>
            <a:ext cx="5342383" cy="5121062"/>
          </a:xfrm>
          <a:prstGeom prst="rect">
            <a:avLst/>
          </a:prstGeom>
        </p:spPr>
        <p:txBody>
          <a:bodyPr/>
          <a:lstStyle>
            <a:lvl1pPr marL="358750" indent="-358750">
              <a:buClr>
                <a:srgbClr val="3D7ABE"/>
              </a:buClr>
              <a:buFont typeface="Arial" panose="020B0604020202020204" pitchFamily="34" charset="0"/>
              <a:buChar char="•"/>
              <a:defRPr>
                <a:latin typeface="Trebuchet MS" panose="020B0603020202020204" pitchFamily="34" charset="0"/>
              </a:defRPr>
            </a:lvl1pPr>
            <a:lvl2pPr marL="625427" indent="-265093">
              <a:buClr>
                <a:srgbClr val="3D7ABE"/>
              </a:buClr>
              <a:buFont typeface="Symbol" panose="05050102010706020507" pitchFamily="18" charset="2"/>
              <a:buChar char="-"/>
              <a:defRPr>
                <a:latin typeface="Trebuchet MS" panose="020B0603020202020204" pitchFamily="34" charset="0"/>
              </a:defRPr>
            </a:lvl2pPr>
            <a:lvl3pPr marL="360334" indent="0">
              <a:buClr>
                <a:srgbClr val="CB1231"/>
              </a:buClr>
              <a:buNone/>
              <a:defRPr/>
            </a:lvl3pPr>
            <a:lvl5pPr>
              <a:defRPr/>
            </a:lvl5pPr>
            <a:lvl7pPr>
              <a:defRPr/>
            </a:lvl7pPr>
          </a:lstStyle>
          <a:p>
            <a:pPr lvl="0"/>
            <a:r>
              <a:rPr lang="de-DE" dirty="0"/>
              <a:t>Ebene</a:t>
            </a:r>
          </a:p>
          <a:p>
            <a:pPr lvl="1"/>
            <a:r>
              <a:rPr lang="de-DE" dirty="0"/>
              <a:t>Ebene</a:t>
            </a:r>
          </a:p>
        </p:txBody>
      </p:sp>
      <p:sp>
        <p:nvSpPr>
          <p:cNvPr id="16" name="Textplatzhalter 18"/>
          <p:cNvSpPr>
            <a:spLocks noGrp="1"/>
          </p:cNvSpPr>
          <p:nvPr>
            <p:ph type="body" sz="quarter" idx="21" hasCustomPrompt="1"/>
          </p:nvPr>
        </p:nvSpPr>
        <p:spPr>
          <a:xfrm>
            <a:off x="6192012" y="1476290"/>
            <a:ext cx="5390388" cy="5121062"/>
          </a:xfrm>
          <a:prstGeom prst="rect">
            <a:avLst/>
          </a:prstGeom>
        </p:spPr>
        <p:txBody>
          <a:bodyPr/>
          <a:lstStyle>
            <a:lvl1pPr marL="358750" indent="-358750">
              <a:buClr>
                <a:srgbClr val="3D7ABE"/>
              </a:buClr>
              <a:buFont typeface="Arial" panose="020B0604020202020204" pitchFamily="34" charset="0"/>
              <a:buChar char="•"/>
              <a:defRPr>
                <a:latin typeface="Trebuchet MS" panose="020B0603020202020204" pitchFamily="34" charset="0"/>
              </a:defRPr>
            </a:lvl1pPr>
            <a:lvl2pPr marL="625427" indent="-265093">
              <a:buClr>
                <a:srgbClr val="3D7ABE"/>
              </a:buClr>
              <a:buFont typeface="Symbol" panose="05050102010706020507" pitchFamily="18" charset="2"/>
              <a:buChar char="-"/>
              <a:defRPr>
                <a:latin typeface="Trebuchet MS" panose="020B0603020202020204" pitchFamily="34" charset="0"/>
              </a:defRPr>
            </a:lvl2pPr>
            <a:lvl3pPr marL="360334" indent="0">
              <a:buClr>
                <a:srgbClr val="CB1231"/>
              </a:buClr>
              <a:buNone/>
              <a:defRPr/>
            </a:lvl3pPr>
            <a:lvl5pPr>
              <a:defRPr/>
            </a:lvl5pPr>
            <a:lvl7pPr>
              <a:defRPr/>
            </a:lvl7pPr>
          </a:lstStyle>
          <a:p>
            <a:pPr lvl="0"/>
            <a:r>
              <a:rPr lang="de-DE" dirty="0"/>
              <a:t>Ebene</a:t>
            </a:r>
          </a:p>
          <a:p>
            <a:pPr lvl="1"/>
            <a:r>
              <a:rPr lang="de-DE" dirty="0"/>
              <a:t>Ebene</a:t>
            </a:r>
          </a:p>
        </p:txBody>
      </p:sp>
      <p:pic>
        <p:nvPicPr>
          <p:cNvPr id="17" name="Bild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458" y="341481"/>
            <a:ext cx="841941" cy="90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2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0560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70" r:id="rId3"/>
    <p:sldLayoutId id="2147483669" r:id="rId4"/>
    <p:sldLayoutId id="2147483671" r:id="rId5"/>
  </p:sldLayoutIdLst>
  <p:hf sldNum="0" hdr="0" ftr="0" dt="0"/>
  <p:txStyles>
    <p:titleStyle>
      <a:lvl1pPr algn="l" defTabSz="914332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358750" indent="-358750" algn="l" defTabSz="914332" rtl="0" eaLnBrk="1" latinLnBrk="0" hangingPunct="1">
        <a:lnSpc>
          <a:spcPts val="3000"/>
        </a:lnSpc>
        <a:spcBef>
          <a:spcPct val="20000"/>
        </a:spcBef>
        <a:buClr>
          <a:srgbClr val="D49D10"/>
        </a:buClr>
        <a:buFontTx/>
        <a:buBlip>
          <a:blip r:embed="rId7"/>
        </a:buBlip>
        <a:defRPr sz="22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25427" indent="-265093" algn="l" defTabSz="914332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25427" indent="-265093" algn="l" defTabSz="914332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+mj-lt"/>
        <a:buAutoNum type="arabicPeriod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985766" indent="-360338" algn="l" defTabSz="914332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+mj-lt"/>
        <a:buAutoNum type="alphaLcParenR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896872" indent="-271443" algn="l" defTabSz="914332" rtl="0" eaLnBrk="1" latinLnBrk="0" hangingPunct="1">
        <a:lnSpc>
          <a:spcPts val="2500"/>
        </a:lnSpc>
        <a:spcBef>
          <a:spcPct val="20000"/>
        </a:spcBef>
        <a:buClr>
          <a:srgbClr val="CCA400"/>
        </a:buClr>
        <a:buFont typeface="Wingdings" panose="05000000000000000000" pitchFamily="2" charset="2"/>
        <a:buChar char="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896872" indent="-269855" algn="l" defTabSz="914332" rtl="0" eaLnBrk="1" latinLnBrk="0" hangingPunct="1">
        <a:lnSpc>
          <a:spcPts val="2500"/>
        </a:lnSpc>
        <a:spcBef>
          <a:spcPct val="20000"/>
        </a:spcBef>
        <a:buClr>
          <a:schemeClr val="bg1"/>
        </a:buClr>
        <a:buFont typeface="Wingdings" panose="05000000000000000000" pitchFamily="2" charset="2"/>
        <a:buChar char=""/>
        <a:defRPr sz="2000" kern="120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6pPr>
      <a:lvl7pPr marL="896872" indent="0" algn="l" defTabSz="914332" rtl="0" eaLnBrk="1" latinLnBrk="0" hangingPunct="1">
        <a:lnSpc>
          <a:spcPts val="2500"/>
        </a:lnSpc>
        <a:spcBef>
          <a:spcPct val="20000"/>
        </a:spcBef>
        <a:buClr>
          <a:schemeClr val="bg1"/>
        </a:buClr>
        <a:buFont typeface="Arial" panose="020B0604020202020204" pitchFamily="34" charset="0"/>
        <a:buNone/>
        <a:defRPr sz="2000" kern="1200" baseline="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7pPr>
      <a:lvl8pPr marL="3200160" indent="0" algn="l" defTabSz="914332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svg"/><Relationship Id="rId3" Type="http://schemas.openxmlformats.org/officeDocument/2006/relationships/image" Target="../media/image36.svg"/><Relationship Id="rId7" Type="http://schemas.openxmlformats.org/officeDocument/2006/relationships/image" Target="../media/image39.sv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image" Target="../media/image35.png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3.svg"/><Relationship Id="rId5" Type="http://schemas.openxmlformats.org/officeDocument/2006/relationships/image" Target="../media/image37.emf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svg"/><Relationship Id="rId14" Type="http://schemas.openxmlformats.org/officeDocument/2006/relationships/image" Target="../media/image4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D59D927B-ADC4-6E87-FE9A-DDBBE571E89B}"/>
              </a:ext>
            </a:extLst>
          </p:cNvPr>
          <p:cNvSpPr/>
          <p:nvPr/>
        </p:nvSpPr>
        <p:spPr>
          <a:xfrm>
            <a:off x="14847" y="-27384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9376" y="1000903"/>
            <a:ext cx="11727470" cy="5865569"/>
          </a:xfrm>
        </p:spPr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!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/>
              <a:t>XXX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de-DE" dirty="0"/>
              <a:t>AUSTRIAN ASSOCIATION FOR RADIATION PROTECTION</a:t>
            </a:r>
          </a:p>
          <a:p>
            <a:pPr>
              <a:spcBef>
                <a:spcPts val="0"/>
              </a:spcBef>
            </a:pPr>
            <a:r>
              <a:rPr lang="de-DE" dirty="0"/>
              <a:t>Member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International Radiation </a:t>
            </a:r>
            <a:r>
              <a:rPr lang="de-DE" dirty="0" err="1"/>
              <a:t>Protection</a:t>
            </a:r>
            <a:r>
              <a:rPr lang="de-DE" dirty="0"/>
              <a:t> </a:t>
            </a:r>
            <a:r>
              <a:rPr lang="de-DE" dirty="0" err="1"/>
              <a:t>Association</a:t>
            </a:r>
            <a:r>
              <a:rPr lang="de-DE" dirty="0"/>
              <a:t> </a:t>
            </a:r>
            <a:endParaRPr lang="de-AT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ABC0179-3DDB-BBDF-7F78-63B627163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74302" y="2492896"/>
            <a:ext cx="3407266" cy="3972569"/>
          </a:xfrm>
          <a:prstGeom prst="rect">
            <a:avLst/>
          </a:prstGeom>
        </p:spPr>
      </p:pic>
      <p:pic>
        <p:nvPicPr>
          <p:cNvPr id="7" name="Grafik 6" descr="Ein Bild, das Kleidung, Person, Gebäude, Höhle enthält.&#10;&#10;Automatisch generierte Beschreibung">
            <a:extLst>
              <a:ext uri="{FF2B5EF4-FFF2-40B4-BE49-F238E27FC236}">
                <a16:creationId xmlns:a16="http://schemas.microsoft.com/office/drawing/2014/main" id="{8526CEA5-5302-6234-C4C0-4B2971269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347" y="2712394"/>
            <a:ext cx="3256780" cy="24425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Grafik 11" descr="Ein Bild, das Grafiken, Grafikdesign, Design, Kunst enthält.&#10;&#10;Automatisch generierte Beschreibung">
            <a:extLst>
              <a:ext uri="{FF2B5EF4-FFF2-40B4-BE49-F238E27FC236}">
                <a16:creationId xmlns:a16="http://schemas.microsoft.com/office/drawing/2014/main" id="{0DC11378-6A1E-E219-5A30-C2C6DB180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0" y="8473"/>
            <a:ext cx="11975976" cy="2440403"/>
          </a:xfrm>
          <a:prstGeom prst="rect">
            <a:avLst/>
          </a:prstGeom>
        </p:spPr>
      </p:pic>
      <p:pic>
        <p:nvPicPr>
          <p:cNvPr id="14" name="Grafik 13" descr="Ein Bild, das Symbol, Grafiken, Schrift, Design enthält.&#10;&#10;Automatisch generierte Beschreibung">
            <a:extLst>
              <a:ext uri="{FF2B5EF4-FFF2-40B4-BE49-F238E27FC236}">
                <a16:creationId xmlns:a16="http://schemas.microsoft.com/office/drawing/2014/main" id="{A3BBD167-1491-CA0C-CB0E-5FC6EA241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0416" y="3789040"/>
            <a:ext cx="678202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180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5B27FE-3DF1-BEE1-B122-78FDFA0B9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Excursions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281F97-621A-2CA7-9D83-B83AF23C95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Open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member</a:t>
            </a:r>
            <a:endParaRPr lang="de-DE" dirty="0"/>
          </a:p>
        </p:txBody>
      </p:sp>
      <p:pic>
        <p:nvPicPr>
          <p:cNvPr id="7" name="Grafik 6" descr="Ein Bild, das Kleidung, Person, Mann, Schuhwerk enthält.&#10;&#10;Automatisch generierte Beschreibung">
            <a:extLst>
              <a:ext uri="{FF2B5EF4-FFF2-40B4-BE49-F238E27FC236}">
                <a16:creationId xmlns:a16="http://schemas.microsoft.com/office/drawing/2014/main" id="{35271030-C794-3478-5742-655F2F351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1772816"/>
            <a:ext cx="5868144" cy="440110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52C29C-86C2-30C1-50D5-3818B87581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44" b="16804"/>
          <a:stretch/>
        </p:blipFill>
        <p:spPr bwMode="auto">
          <a:xfrm>
            <a:off x="6473341" y="2760854"/>
            <a:ext cx="5410835" cy="2425032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995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8EA3B-5D18-A470-AC29-C3FDC511F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Business Cards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5193361-EBFA-1293-92E5-D31588B26F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way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connect!</a:t>
            </a:r>
          </a:p>
        </p:txBody>
      </p:sp>
      <p:pic>
        <p:nvPicPr>
          <p:cNvPr id="6" name="Inhaltsplatzhalter 9">
            <a:extLst>
              <a:ext uri="{FF2B5EF4-FFF2-40B4-BE49-F238E27FC236}">
                <a16:creationId xmlns:a16="http://schemas.microsoft.com/office/drawing/2014/main" id="{CD3FF054-B803-2124-B1D0-270EC1E047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112" y="2085681"/>
            <a:ext cx="5487528" cy="3617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CEE83E3-DF44-A957-F4C7-C2A711C2EA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085681"/>
            <a:ext cx="5487528" cy="36178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672884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 descr="Langgestreckte Sprechblase">
            <a:extLst>
              <a:ext uri="{FF2B5EF4-FFF2-40B4-BE49-F238E27FC236}">
                <a16:creationId xmlns:a16="http://schemas.microsoft.com/office/drawing/2014/main" id="{19F716DF-DC77-623A-8A94-B530E0144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960096" y="1268760"/>
            <a:ext cx="4075513" cy="289146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C8EB0E8-5308-DF0F-307D-6420D9F62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Flyer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A7A465-4D64-0F92-B7E9-840B284D2B8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err="1"/>
              <a:t>To</a:t>
            </a:r>
            <a:r>
              <a:rPr lang="de-DE" dirty="0"/>
              <a:t> promote!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520728BD-2F53-A235-4E7A-D70236CF7F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099867"/>
              </p:ext>
            </p:extLst>
          </p:nvPr>
        </p:nvGraphicFramePr>
        <p:xfrm>
          <a:off x="479376" y="1314769"/>
          <a:ext cx="3941934" cy="55732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2707428" imgH="32099225" progId="AcroExch.Document.DC">
                  <p:embed/>
                </p:oleObj>
              </mc:Choice>
              <mc:Fallback>
                <p:oleObj name="Acrobat Document" r:id="rId4" imgW="22707428" imgH="32099225" progId="AcroExch.Document.DC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8717F6A4-37AB-1BEF-6189-5774CEFA75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79376" y="1314769"/>
                        <a:ext cx="3941934" cy="55732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el 1">
            <a:extLst>
              <a:ext uri="{FF2B5EF4-FFF2-40B4-BE49-F238E27FC236}">
                <a16:creationId xmlns:a16="http://schemas.microsoft.com/office/drawing/2014/main" id="{662845AE-FAF0-5799-8B1C-2474A405B259}"/>
              </a:ext>
            </a:extLst>
          </p:cNvPr>
          <p:cNvSpPr txBox="1">
            <a:spLocks/>
          </p:cNvSpPr>
          <p:nvPr/>
        </p:nvSpPr>
        <p:spPr>
          <a:xfrm>
            <a:off x="609600" y="346656"/>
            <a:ext cx="9632462" cy="471501"/>
          </a:xfrm>
          <a:prstGeom prst="rect">
            <a:avLst/>
          </a:prstGeom>
        </p:spPr>
        <p:txBody>
          <a:bodyPr vert="horz" lIns="91440" tIns="0" rIns="91440" bIns="45720" rtlCol="0" anchor="t">
            <a:noAutofit/>
          </a:bodyPr>
          <a:lstStyle>
            <a:lvl1pPr marL="0" indent="0" algn="l" defTabSz="91433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de-DE" sz="3200" kern="1200" dirty="0">
                <a:solidFill>
                  <a:srgbClr val="3D7ABE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Segoe UI" panose="020B0502040204020203" pitchFamily="34" charset="0"/>
              </a:defRPr>
            </a:lvl1pPr>
          </a:lstStyle>
          <a:p>
            <a:pPr algn="r"/>
            <a:r>
              <a:rPr lang="de-DE" dirty="0"/>
              <a:t>Mentoring </a:t>
            </a:r>
            <a:r>
              <a:rPr lang="de-DE" dirty="0" err="1"/>
              <a:t>Program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8473E71D-2E57-378F-E1CF-AE0ED06CFECD}"/>
              </a:ext>
            </a:extLst>
          </p:cNvPr>
          <p:cNvSpPr txBox="1">
            <a:spLocks/>
          </p:cNvSpPr>
          <p:nvPr/>
        </p:nvSpPr>
        <p:spPr>
          <a:xfrm>
            <a:off x="609600" y="891257"/>
            <a:ext cx="9632462" cy="350413"/>
          </a:xfrm>
          <a:prstGeom prst="rect">
            <a:avLst/>
          </a:prstGeom>
        </p:spPr>
        <p:txBody>
          <a:bodyPr tIns="36000"/>
          <a:lstStyle>
            <a:lvl1pPr marL="0" indent="0" algn="l" defTabSz="914332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D49D10"/>
              </a:buClr>
              <a:buFontTx/>
              <a:buNone/>
              <a:defRPr sz="2200" b="1" kern="1200">
                <a:solidFill>
                  <a:srgbClr val="CB1231"/>
                </a:solidFill>
                <a:latin typeface="Trebuchet MS" panose="020B0603020202020204" pitchFamily="34" charset="0"/>
                <a:ea typeface="+mn-ea"/>
                <a:cs typeface="Segoe UI" panose="020B0502040204020203" pitchFamily="34" charset="0"/>
              </a:defRPr>
            </a:lvl1pPr>
            <a:lvl2pPr marL="625427" indent="-265093" algn="l" defTabSz="914332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25427" indent="-265093" algn="l" defTabSz="914332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985766" indent="-360338" algn="l" defTabSz="914332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+mj-lt"/>
              <a:buAutoNum type="alphaLcParenR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896872" indent="-271443" algn="l" defTabSz="914332" rtl="0" eaLnBrk="1" latinLnBrk="0" hangingPunct="1">
              <a:lnSpc>
                <a:spcPts val="2500"/>
              </a:lnSpc>
              <a:spcBef>
                <a:spcPct val="20000"/>
              </a:spcBef>
              <a:buClr>
                <a:srgbClr val="CCA400"/>
              </a:buClr>
              <a:buFont typeface="Wingdings" panose="05000000000000000000" pitchFamily="2" charset="2"/>
              <a:buChar char="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896872" indent="-269855" algn="l" defTabSz="914332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Wingdings" panose="05000000000000000000" pitchFamily="2" charset="2"/>
              <a:buChar char=""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6pPr>
            <a:lvl7pPr marL="896872" indent="0" algn="l" defTabSz="914332" rtl="0" eaLnBrk="1" latinLnBrk="0" hangingPunct="1">
              <a:lnSpc>
                <a:spcPts val="2500"/>
              </a:lnSpc>
              <a:spcBef>
                <a:spcPct val="20000"/>
              </a:spcBef>
              <a:buClr>
                <a:schemeClr val="bg1"/>
              </a:buClr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7pPr>
            <a:lvl8pPr marL="3200160" indent="0" algn="l" defTabSz="914332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10" indent="-228584" algn="l" defTabSz="91433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de-DE" dirty="0" err="1"/>
              <a:t>To</a:t>
            </a:r>
            <a:r>
              <a:rPr lang="de-DE" dirty="0"/>
              <a:t> support!</a:t>
            </a:r>
          </a:p>
        </p:txBody>
      </p:sp>
      <p:pic>
        <p:nvPicPr>
          <p:cNvPr id="15" name="Grafik 14" descr="Mann, der eine Kaffeetasse hält">
            <a:extLst>
              <a:ext uri="{FF2B5EF4-FFF2-40B4-BE49-F238E27FC236}">
                <a16:creationId xmlns:a16="http://schemas.microsoft.com/office/drawing/2014/main" id="{047AF348-8BAA-FE9B-0381-A8DC925C4E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35973" y="4461989"/>
            <a:ext cx="2752315" cy="2507246"/>
          </a:xfrm>
          <a:prstGeom prst="rect">
            <a:avLst/>
          </a:prstGeom>
        </p:spPr>
      </p:pic>
      <p:pic>
        <p:nvPicPr>
          <p:cNvPr id="16" name="Grafik 15" descr="Ein Kind mit gewellten Haaren">
            <a:extLst>
              <a:ext uri="{FF2B5EF4-FFF2-40B4-BE49-F238E27FC236}">
                <a16:creationId xmlns:a16="http://schemas.microsoft.com/office/drawing/2014/main" id="{5D59471C-0C61-CD0B-0B04-EBD4827A0D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70779" y="3330041"/>
            <a:ext cx="1220201" cy="1363754"/>
          </a:xfrm>
          <a:prstGeom prst="rect">
            <a:avLst/>
          </a:prstGeom>
        </p:spPr>
      </p:pic>
      <p:pic>
        <p:nvPicPr>
          <p:cNvPr id="17" name="Grafik 16" descr="Frau in gestreiftem T-Shirt">
            <a:extLst>
              <a:ext uri="{FF2B5EF4-FFF2-40B4-BE49-F238E27FC236}">
                <a16:creationId xmlns:a16="http://schemas.microsoft.com/office/drawing/2014/main" id="{0EE24A51-63C0-E7F9-A942-E9452D29F9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flipH="1">
            <a:off x="9950549" y="4692115"/>
            <a:ext cx="2217787" cy="2287639"/>
          </a:xfrm>
          <a:prstGeom prst="rect">
            <a:avLst/>
          </a:prstGeom>
        </p:spPr>
      </p:pic>
      <p:pic>
        <p:nvPicPr>
          <p:cNvPr id="18" name="Grafik 17" descr="Frau mit langen glatten Haaren">
            <a:extLst>
              <a:ext uri="{FF2B5EF4-FFF2-40B4-BE49-F238E27FC236}">
                <a16:creationId xmlns:a16="http://schemas.microsoft.com/office/drawing/2014/main" id="{37245A87-6A9D-941A-DE97-630AABF840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0297757" y="3694612"/>
            <a:ext cx="1240757" cy="1306060"/>
          </a:xfrm>
          <a:prstGeom prst="rect">
            <a:avLst/>
          </a:prstGeom>
        </p:spPr>
      </p:pic>
      <p:pic>
        <p:nvPicPr>
          <p:cNvPr id="20" name="Grafik 19" descr="Personen, die Dokumente ausfüllen">
            <a:extLst>
              <a:ext uri="{FF2B5EF4-FFF2-40B4-BE49-F238E27FC236}">
                <a16:creationId xmlns:a16="http://schemas.microsoft.com/office/drawing/2014/main" id="{6065DC99-F002-00C7-FB4F-F4EF0A8BF03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7673" y="1872589"/>
            <a:ext cx="1823923" cy="1215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1" name="Grafik 20" descr="Lichter an Silhouette">
            <a:extLst>
              <a:ext uri="{FF2B5EF4-FFF2-40B4-BE49-F238E27FC236}">
                <a16:creationId xmlns:a16="http://schemas.microsoft.com/office/drawing/2014/main" id="{83ACE3B4-0D92-0A66-2868-240DF21D3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582438" y="2055860"/>
            <a:ext cx="841905" cy="841905"/>
          </a:xfrm>
          <a:prstGeom prst="rect">
            <a:avLst/>
          </a:prstGeom>
        </p:spPr>
      </p:pic>
      <p:pic>
        <p:nvPicPr>
          <p:cNvPr id="1026" name="Picture 2" descr="FS e.V. Logo">
            <a:extLst>
              <a:ext uri="{FF2B5EF4-FFF2-40B4-BE49-F238E27FC236}">
                <a16:creationId xmlns:a16="http://schemas.microsoft.com/office/drawing/2014/main" id="{9AB34CD0-456F-4192-7A4A-9ABDE5152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5" y="944382"/>
            <a:ext cx="2016019" cy="64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00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58E7D166-BA48-22AC-15FE-5202CA05134E}"/>
              </a:ext>
            </a:extLst>
          </p:cNvPr>
          <p:cNvSpPr/>
          <p:nvPr/>
        </p:nvSpPr>
        <p:spPr>
          <a:xfrm>
            <a:off x="14847" y="-27384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4196F3-F0DF-C898-1DC3-0DB1CF644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 not </a:t>
            </a:r>
            <a:r>
              <a:rPr lang="de-DE" dirty="0" err="1"/>
              <a:t>hesitate</a:t>
            </a:r>
            <a:r>
              <a:rPr lang="de-DE" dirty="0"/>
              <a:t>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6E07D9A-25D4-608D-2AA0-596D4E18F9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 </a:t>
            </a:r>
            <a:r>
              <a:rPr lang="de-DE" dirty="0" err="1"/>
              <a:t>us</a:t>
            </a:r>
            <a:r>
              <a:rPr lang="de-DE" dirty="0"/>
              <a:t>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FDF6E23-7F58-8BD8-8496-CE43CF1C8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4473" y="2143609"/>
            <a:ext cx="8136905" cy="455317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4C45FD0-CC2A-9231-86B2-6C8DC1CD3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3352" y="2420888"/>
            <a:ext cx="3407266" cy="3972569"/>
          </a:xfrm>
          <a:prstGeom prst="rect">
            <a:avLst/>
          </a:prstGeom>
        </p:spPr>
      </p:pic>
      <p:pic>
        <p:nvPicPr>
          <p:cNvPr id="7" name="Grafik 6" descr="Ein Bild, das Symbol, Grafiken, Schrift, Design enthält.&#10;&#10;Automatisch generierte Beschreibung">
            <a:extLst>
              <a:ext uri="{FF2B5EF4-FFF2-40B4-BE49-F238E27FC236}">
                <a16:creationId xmlns:a16="http://schemas.microsoft.com/office/drawing/2014/main" id="{700BCFBC-A639-4F70-FD2B-FECA4848F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9466" y="3717032"/>
            <a:ext cx="678202" cy="792088"/>
          </a:xfrm>
          <a:prstGeom prst="rect">
            <a:avLst/>
          </a:prstGeom>
        </p:spPr>
      </p:pic>
      <p:pic>
        <p:nvPicPr>
          <p:cNvPr id="8" name="Grafik 7" descr="Ein Bild, das Grafiken, Grafikdesign, Design, Kunst enthält.&#10;&#10;Automatisch generierte Beschreibung">
            <a:extLst>
              <a:ext uri="{FF2B5EF4-FFF2-40B4-BE49-F238E27FC236}">
                <a16:creationId xmlns:a16="http://schemas.microsoft.com/office/drawing/2014/main" id="{EC960A4E-7D0A-54AC-A365-8B7AB5F491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3750" y="8473"/>
            <a:ext cx="8136906" cy="16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69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2341481C-C3F0-8DF6-A66C-344C48238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46657"/>
            <a:ext cx="9632462" cy="471501"/>
          </a:xfrm>
        </p:spPr>
        <p:txBody>
          <a:bodyPr/>
          <a:lstStyle/>
          <a:p>
            <a:r>
              <a:rPr lang="de-DE" dirty="0"/>
              <a:t>Austrian </a:t>
            </a:r>
            <a:r>
              <a:rPr lang="de-DE" dirty="0" err="1"/>
              <a:t>Association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Radiation </a:t>
            </a:r>
            <a:r>
              <a:rPr lang="de-DE" dirty="0" err="1"/>
              <a:t>Protection</a:t>
            </a:r>
            <a:endParaRPr lang="de-DE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32FD4EDF-B54A-E823-4E87-E29BC849D8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Facts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C3EB4A5-770F-4646-209E-24C38CA6F36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285 </a:t>
            </a:r>
            <a:r>
              <a:rPr lang="de-DE" dirty="0" err="1"/>
              <a:t>members</a:t>
            </a:r>
            <a:endParaRPr lang="de-DE" dirty="0"/>
          </a:p>
          <a:p>
            <a:pPr lvl="1"/>
            <a:r>
              <a:rPr lang="de-DE" dirty="0"/>
              <a:t>69 Young Scientists &amp; Professionals (YS&amp;P)</a:t>
            </a:r>
          </a:p>
          <a:p>
            <a:pPr lvl="1"/>
            <a:endParaRPr lang="de-DE" dirty="0"/>
          </a:p>
          <a:p>
            <a:r>
              <a:rPr lang="de-DE" dirty="0"/>
              <a:t>YS&amp;P </a:t>
            </a:r>
            <a:r>
              <a:rPr lang="de-DE" dirty="0" err="1"/>
              <a:t>criteria</a:t>
            </a:r>
            <a:endParaRPr lang="de-DE" dirty="0"/>
          </a:p>
          <a:p>
            <a:pPr lvl="1"/>
            <a:r>
              <a:rPr lang="en-US" dirty="0"/>
              <a:t>ÖVS membership &lt; 5 years</a:t>
            </a:r>
          </a:p>
          <a:p>
            <a:pPr lvl="1"/>
            <a:r>
              <a:rPr lang="en-US" dirty="0"/>
              <a:t>Max. 10 years in radiation protection</a:t>
            </a:r>
          </a:p>
          <a:p>
            <a:pPr lvl="1"/>
            <a:r>
              <a:rPr lang="en-US" dirty="0"/>
              <a:t>Age ≤ 35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Prices and </a:t>
            </a:r>
            <a:r>
              <a:rPr lang="de-DE" dirty="0" err="1"/>
              <a:t>scholarships</a:t>
            </a:r>
            <a:endParaRPr lang="de-DE" dirty="0"/>
          </a:p>
          <a:p>
            <a:pPr lvl="1"/>
            <a:r>
              <a:rPr lang="de-DE" dirty="0"/>
              <a:t>Žakovsky-Price</a:t>
            </a:r>
          </a:p>
          <a:p>
            <a:pPr lvl="1"/>
            <a:r>
              <a:rPr lang="de-DE" dirty="0"/>
              <a:t>Research and </a:t>
            </a:r>
            <a:r>
              <a:rPr lang="de-DE" dirty="0" err="1"/>
              <a:t>travel</a:t>
            </a:r>
            <a:r>
              <a:rPr lang="de-DE" dirty="0"/>
              <a:t> </a:t>
            </a:r>
            <a:r>
              <a:rPr lang="de-DE" dirty="0" err="1"/>
              <a:t>grants</a:t>
            </a:r>
            <a:endParaRPr lang="de-DE" dirty="0"/>
          </a:p>
          <a:p>
            <a:pPr lvl="1"/>
            <a:r>
              <a:rPr lang="de-DE" dirty="0"/>
              <a:t>Konrad-Mück-</a:t>
            </a:r>
            <a:r>
              <a:rPr lang="de-DE" dirty="0" err="1"/>
              <a:t>Scholarships</a:t>
            </a:r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9019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4DAE028-D3CB-AC7C-B562-3A7D52772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556031"/>
            <a:ext cx="10369152" cy="1872970"/>
          </a:xfrm>
        </p:spPr>
        <p:txBody>
          <a:bodyPr/>
          <a:lstStyle/>
          <a:p>
            <a:r>
              <a:rPr lang="de-DE" dirty="0"/>
              <a:t>Young Scientists &amp; Professionals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1E54DD6-F0AE-7EC0-ED1D-FC92C7AF4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9548" y="3429000"/>
            <a:ext cx="5812904" cy="325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7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latin typeface="Tw Cen MT"/>
                <a:ea typeface="Helvetica Neue"/>
                <a:cs typeface="Gill Sans"/>
              </a:rPr>
              <a:t>Online Meetings and Webinars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4 </a:t>
            </a:r>
            <a:r>
              <a:rPr lang="de-DE" dirty="0" err="1"/>
              <a:t>times</a:t>
            </a:r>
            <a:r>
              <a:rPr lang="de-DE" dirty="0"/>
              <a:t> per </a:t>
            </a:r>
            <a:r>
              <a:rPr lang="de-DE" dirty="0" err="1"/>
              <a:t>year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62730B5-F95D-EEB4-21CD-6FBB25AB2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19" y="1484784"/>
            <a:ext cx="5971824" cy="537321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4844562-694C-4B3A-7B84-BE460E985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343" y="1484784"/>
            <a:ext cx="5946657" cy="51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95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0007CA-D3A1-8662-9B73-DF81424CA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Personal Meetings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730801-760F-104D-A91B-9FF1DBFB47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At least </a:t>
            </a:r>
            <a:r>
              <a:rPr lang="de-DE" dirty="0" err="1"/>
              <a:t>once</a:t>
            </a:r>
            <a:r>
              <a:rPr lang="de-DE" dirty="0"/>
              <a:t> per </a:t>
            </a:r>
            <a:r>
              <a:rPr lang="de-DE" dirty="0" err="1"/>
              <a:t>year</a:t>
            </a:r>
            <a:endParaRPr lang="de-DE" dirty="0"/>
          </a:p>
        </p:txBody>
      </p:sp>
      <p:pic>
        <p:nvPicPr>
          <p:cNvPr id="6" name="Grafik 5" descr="Ein Bild, das Text, Wolke, Himmel, Screenshot enthält.&#10;&#10;Automatisch generierte Beschreibung">
            <a:extLst>
              <a:ext uri="{FF2B5EF4-FFF2-40B4-BE49-F238E27FC236}">
                <a16:creationId xmlns:a16="http://schemas.microsoft.com/office/drawing/2014/main" id="{16A16E97-A9B5-1701-2D9F-E9CCF708A6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0" y="1428237"/>
            <a:ext cx="4655840" cy="2618910"/>
          </a:xfrm>
          <a:prstGeom prst="rect">
            <a:avLst/>
          </a:prstGeom>
        </p:spPr>
      </p:pic>
      <p:pic>
        <p:nvPicPr>
          <p:cNvPr id="8" name="Grafik 7" descr="Ein Bild, das Kleidung, Person, Mann, Text enthält.&#10;&#10;Automatisch generierte Beschreibung">
            <a:extLst>
              <a:ext uri="{FF2B5EF4-FFF2-40B4-BE49-F238E27FC236}">
                <a16:creationId xmlns:a16="http://schemas.microsoft.com/office/drawing/2014/main" id="{9755B4C8-72D1-8237-86C2-5DAF4366E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0" y="4214321"/>
            <a:ext cx="4655840" cy="2618910"/>
          </a:xfrm>
          <a:prstGeom prst="rect">
            <a:avLst/>
          </a:prstGeom>
        </p:spPr>
      </p:pic>
      <p:pic>
        <p:nvPicPr>
          <p:cNvPr id="10" name="Grafik 9" descr="Ein Bild, das medizinische Ausrüstung, medizinisch, Gesundheitsversorgung, Krankenhaus enthält.&#10;&#10;Automatisch generierte Beschreibung">
            <a:extLst>
              <a:ext uri="{FF2B5EF4-FFF2-40B4-BE49-F238E27FC236}">
                <a16:creationId xmlns:a16="http://schemas.microsoft.com/office/drawing/2014/main" id="{54B27EFB-5B79-5EB9-794B-11F33E5921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992" y="1428237"/>
            <a:ext cx="4655840" cy="2618910"/>
          </a:xfrm>
          <a:prstGeom prst="rect">
            <a:avLst/>
          </a:prstGeom>
        </p:spPr>
      </p:pic>
      <p:pic>
        <p:nvPicPr>
          <p:cNvPr id="12" name="Grafik 11" descr="Ein Bild, das Kleidung, Person, medizinische Ausrüstung, medizinisch enthält.&#10;&#10;Automatisch generierte Beschreibung">
            <a:extLst>
              <a:ext uri="{FF2B5EF4-FFF2-40B4-BE49-F238E27FC236}">
                <a16:creationId xmlns:a16="http://schemas.microsoft.com/office/drawing/2014/main" id="{7CAB5BD6-3504-D12C-A060-31052306B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992" y="4214321"/>
            <a:ext cx="4655840" cy="261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13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4467CC-5020-A897-1F20-98E5B6BF3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Downtime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DBD65F-A5BD-5D3F-C83D-AB8163A5D64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= Bonding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064EC8-928C-E55F-5BEB-3388752CFF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1" y="4340157"/>
            <a:ext cx="3776764" cy="251784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B83FD4D-F010-E872-6FFD-45E5B798F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400338"/>
            <a:ext cx="3791744" cy="25278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062EB87-C0FF-C22E-5FC9-ED3B7055CC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51" y="1407008"/>
            <a:ext cx="4951945" cy="330129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D3BE963-FEED-D7F3-9D08-D5EF41A10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715" y="4025418"/>
            <a:ext cx="4276232" cy="285082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7D9E8E0-3FD7-89A0-30E5-D612BD74FE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97" y="1411337"/>
            <a:ext cx="3791744" cy="2842489"/>
          </a:xfrm>
          <a:prstGeom prst="rect">
            <a:avLst/>
          </a:prstGeom>
        </p:spPr>
      </p:pic>
      <p:pic>
        <p:nvPicPr>
          <p:cNvPr id="11" name="Grafik 10" descr="Ein Bild, das Person, Kleidung, draußen, Himmel enthält.&#10;&#10;Automatisch generierte Beschreibung">
            <a:extLst>
              <a:ext uri="{FF2B5EF4-FFF2-40B4-BE49-F238E27FC236}">
                <a16:creationId xmlns:a16="http://schemas.microsoft.com/office/drawing/2014/main" id="{66024836-5D14-EF61-55D5-4559A69BC9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6241" y="3906180"/>
            <a:ext cx="3935760" cy="29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99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err="1"/>
              <a:t>Excursions</a:t>
            </a:r>
            <a:endParaRPr lang="de-DE" b="1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Primary </a:t>
            </a:r>
            <a:r>
              <a:rPr lang="de-DE" dirty="0" err="1"/>
              <a:t>for</a:t>
            </a:r>
            <a:r>
              <a:rPr lang="de-DE" dirty="0"/>
              <a:t> Young Scientists &amp; Professionals</a:t>
            </a:r>
          </a:p>
        </p:txBody>
      </p:sp>
      <p:pic>
        <p:nvPicPr>
          <p:cNvPr id="1026" name="Picture 2" descr=" ">
            <a:extLst>
              <a:ext uri="{FF2B5EF4-FFF2-40B4-BE49-F238E27FC236}">
                <a16:creationId xmlns:a16="http://schemas.microsoft.com/office/drawing/2014/main" id="{890D2040-5AE4-609F-74B0-017A4399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890" y="1512696"/>
            <a:ext cx="307234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 ">
            <a:extLst>
              <a:ext uri="{FF2B5EF4-FFF2-40B4-BE49-F238E27FC236}">
                <a16:creationId xmlns:a16="http://schemas.microsoft.com/office/drawing/2014/main" id="{38B8BA17-62A4-2CBA-ED59-16BB09B4A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9" y="1512696"/>
            <a:ext cx="307234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">
            <a:extLst>
              <a:ext uri="{FF2B5EF4-FFF2-40B4-BE49-F238E27FC236}">
                <a16:creationId xmlns:a16="http://schemas.microsoft.com/office/drawing/2014/main" id="{BEEE1D9A-697B-7087-3015-5F1DAB7B4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68" y="1512696"/>
            <a:ext cx="307234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uche in Sidebar-Suche">
            <a:extLst>
              <a:ext uri="{FF2B5EF4-FFF2-40B4-BE49-F238E27FC236}">
                <a16:creationId xmlns:a16="http://schemas.microsoft.com/office/drawing/2014/main" id="{1519AE26-536B-B1DF-EA1D-99E3B1186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3316297"/>
            <a:ext cx="307234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uche in Sidebar-Suche">
            <a:extLst>
              <a:ext uri="{FF2B5EF4-FFF2-40B4-BE49-F238E27FC236}">
                <a16:creationId xmlns:a16="http://schemas.microsoft.com/office/drawing/2014/main" id="{70C56868-450D-1A67-2E86-B7F23D837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8" y="3312899"/>
            <a:ext cx="307234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uche in Sidebar-Suche">
            <a:extLst>
              <a:ext uri="{FF2B5EF4-FFF2-40B4-BE49-F238E27FC236}">
                <a16:creationId xmlns:a16="http://schemas.microsoft.com/office/drawing/2014/main" id="{C52913E0-FC58-41EB-447F-DD48F2F37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768" y="3312900"/>
            <a:ext cx="3072340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 ">
            <a:extLst>
              <a:ext uri="{FF2B5EF4-FFF2-40B4-BE49-F238E27FC236}">
                <a16:creationId xmlns:a16="http://schemas.microsoft.com/office/drawing/2014/main" id="{2DCEC996-1358-57D5-D046-91239BBE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3" y="5120647"/>
            <a:ext cx="3072340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uche in Sidebar-Suche">
            <a:extLst>
              <a:ext uri="{FF2B5EF4-FFF2-40B4-BE49-F238E27FC236}">
                <a16:creationId xmlns:a16="http://schemas.microsoft.com/office/drawing/2014/main" id="{EB44765F-C48D-9F85-A0B9-231CC6FD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8" y="5120647"/>
            <a:ext cx="3072340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uche in Sidebar-Suche">
            <a:extLst>
              <a:ext uri="{FF2B5EF4-FFF2-40B4-BE49-F238E27FC236}">
                <a16:creationId xmlns:a16="http://schemas.microsoft.com/office/drawing/2014/main" id="{C3775FDC-D054-2041-4317-719BD4F93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183" y="5120647"/>
            <a:ext cx="3072341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814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54A326-ADCA-AAFD-E0E4-30F2BA80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MedAustron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150315-D1B8-8235-642D-308A9C185B9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Wr. Neustadt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186083E-F0BF-4542-E78B-E43E40B447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" t="10435" r="8657" b="13888"/>
          <a:stretch/>
        </p:blipFill>
        <p:spPr>
          <a:xfrm>
            <a:off x="609600" y="1646142"/>
            <a:ext cx="10681864" cy="519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76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558EA-9F7B-C7D3-A97D-BB0F4FCC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Power Plant Zwentendorf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2AB19C-89D1-1F2B-BCB6-9E29DE1786E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de-DE" dirty="0"/>
              <a:t>Lower Austria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4"/>
          <a:stretch/>
        </p:blipFill>
        <p:spPr>
          <a:xfrm>
            <a:off x="609600" y="1642476"/>
            <a:ext cx="10681864" cy="519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15818"/>
      </p:ext>
    </p:extLst>
  </p:cSld>
  <p:clrMapOvr>
    <a:masterClrMapping/>
  </p:clrMapOvr>
</p:sld>
</file>

<file path=ppt/theme/theme1.xml><?xml version="1.0" encoding="utf-8"?>
<a:theme xmlns:a="http://schemas.openxmlformats.org/drawingml/2006/main" name="DOT_9802_2 Unternehmenspräsentation deutsch 16zu9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D7ABE"/>
      </a:accent1>
      <a:accent2>
        <a:srgbClr val="CB1231"/>
      </a:accent2>
      <a:accent3>
        <a:srgbClr val="F2E2B8"/>
      </a:accent3>
      <a:accent4>
        <a:srgbClr val="E4E4E4"/>
      </a:accent4>
      <a:accent5>
        <a:srgbClr val="A5A5A5"/>
      </a:accent5>
      <a:accent6>
        <a:srgbClr val="000000"/>
      </a:accent6>
      <a:hlink>
        <a:srgbClr val="D49D10"/>
      </a:hlink>
      <a:folHlink>
        <a:srgbClr val="CCA400"/>
      </a:folHlink>
    </a:clrScheme>
    <a:fontScheme name="AGES-Folienmaster-Schriftarten_2017-01-16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ES_Master-Layout_16zu9_2016-11-14" id="{42F42D26-091B-4EBD-8799-1B3FE622B491}" vid="{7F364673-3F2A-4697-AC65-51E183812F9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DOT_9802_2 Unternehmenspräsentation deutsch 16zu9</Template>
  <TotalTime>0</TotalTime>
  <Words>137</Words>
  <Application>Microsoft Office PowerPoint</Application>
  <PresentationFormat>Breitbild</PresentationFormat>
  <Paragraphs>44</Paragraphs>
  <Slides>13</Slides>
  <Notes>2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2" baseType="lpstr">
      <vt:lpstr>Arial</vt:lpstr>
      <vt:lpstr>Calibri</vt:lpstr>
      <vt:lpstr>Segoe UI</vt:lpstr>
      <vt:lpstr>Symbol</vt:lpstr>
      <vt:lpstr>Trebuchet MS</vt:lpstr>
      <vt:lpstr>Tw Cen MT</vt:lpstr>
      <vt:lpstr>Wingdings</vt:lpstr>
      <vt:lpstr>DOT_9802_2 Unternehmenspräsentation deutsch 16zu9</vt:lpstr>
      <vt:lpstr>Acrobat Document</vt:lpstr>
      <vt:lpstr>Join us!</vt:lpstr>
      <vt:lpstr>Austrian Association for Radiation Protection</vt:lpstr>
      <vt:lpstr>Young Scientists &amp; Professionals</vt:lpstr>
      <vt:lpstr>Online Meetings and Webinars</vt:lpstr>
      <vt:lpstr>Personal Meetings</vt:lpstr>
      <vt:lpstr>Downtime</vt:lpstr>
      <vt:lpstr>Excursions</vt:lpstr>
      <vt:lpstr>MedAustron</vt:lpstr>
      <vt:lpstr>Power Plant Zwentendorf</vt:lpstr>
      <vt:lpstr>Excursions</vt:lpstr>
      <vt:lpstr>Business Cards</vt:lpstr>
      <vt:lpstr>Flyer</vt:lpstr>
      <vt:lpstr>Do not hesitate!</vt:lpstr>
    </vt:vector>
  </TitlesOfParts>
  <Company>AGES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ANLEITUNG</dc:title>
  <dc:creator>Palmberger Birgit</dc:creator>
  <cp:lastModifiedBy>Herzner Viktoria</cp:lastModifiedBy>
  <cp:revision>241</cp:revision>
  <cp:lastPrinted>2021-03-01T13:18:59Z</cp:lastPrinted>
  <dcterms:created xsi:type="dcterms:W3CDTF">2017-04-03T11:12:04Z</dcterms:created>
  <dcterms:modified xsi:type="dcterms:W3CDTF">2024-05-15T15:57:10Z</dcterms:modified>
</cp:coreProperties>
</file>